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256" r:id="rId2"/>
    <p:sldId id="290" r:id="rId3"/>
    <p:sldId id="264" r:id="rId4"/>
    <p:sldId id="258" r:id="rId5"/>
    <p:sldId id="257" r:id="rId6"/>
    <p:sldId id="261" r:id="rId7"/>
    <p:sldId id="259" r:id="rId8"/>
    <p:sldId id="260" r:id="rId9"/>
    <p:sldId id="262" r:id="rId10"/>
    <p:sldId id="263" r:id="rId11"/>
    <p:sldId id="289" r:id="rId12"/>
    <p:sldId id="265" r:id="rId13"/>
    <p:sldId id="266" r:id="rId14"/>
    <p:sldId id="268" r:id="rId15"/>
    <p:sldId id="267" r:id="rId16"/>
    <p:sldId id="276" r:id="rId17"/>
    <p:sldId id="269" r:id="rId18"/>
    <p:sldId id="272" r:id="rId19"/>
    <p:sldId id="270" r:id="rId20"/>
    <p:sldId id="273" r:id="rId21"/>
    <p:sldId id="274" r:id="rId22"/>
    <p:sldId id="275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71" r:id="rId34"/>
    <p:sldId id="287" r:id="rId35"/>
    <p:sldId id="288" r:id="rId36"/>
    <p:sldId id="291" r:id="rId37"/>
  </p:sldIdLst>
  <p:sldSz cx="9144000" cy="5715000" type="screen16x1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39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9BF73-3C87-4D50-B234-9A139BD57B9E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1A4F5-8F15-4015-A8D5-E6A8F9214DA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226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F1A4F5-8F15-4015-A8D5-E6A8F9214DA3}" type="slidenum">
              <a:rPr lang="sk-SK" smtClean="0"/>
              <a:t>27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352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grpSp>
        <p:nvGrpSpPr>
          <p:cNvPr id="8" name="Group 7"/>
          <p:cNvGrpSpPr/>
          <p:nvPr/>
        </p:nvGrpSpPr>
        <p:grpSpPr>
          <a:xfrm>
            <a:off x="1194101" y="2406275"/>
            <a:ext cx="6779110" cy="923330"/>
            <a:chOff x="1172584" y="1381459"/>
            <a:chExt cx="6779110" cy="1107996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156448"/>
            <a:ext cx="6777318" cy="1443318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39885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1" y="466165"/>
            <a:ext cx="1678193" cy="4638971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9" y="708212"/>
            <a:ext cx="5507917" cy="418651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4365730" y="2323742"/>
            <a:ext cx="4566795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059357" y="1381459"/>
              <a:ext cx="1052596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5715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406316"/>
            <a:ext cx="6779110" cy="923330"/>
            <a:chOff x="1172584" y="1381459"/>
            <a:chExt cx="6779110" cy="1107996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1" y="1004048"/>
            <a:ext cx="7754713" cy="1592263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9" y="3139430"/>
            <a:ext cx="7734747" cy="1250156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1866900"/>
            <a:ext cx="3803904" cy="323088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1866900"/>
            <a:ext cx="3803904" cy="3230880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1866900"/>
            <a:ext cx="3442446" cy="548640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456329"/>
            <a:ext cx="3803904" cy="2644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1866900"/>
            <a:ext cx="3447288" cy="548640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53640"/>
            <a:ext cx="3799728" cy="26441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160181"/>
            <a:ext cx="6779110" cy="923330"/>
            <a:chOff x="1172584" y="1381459"/>
            <a:chExt cx="6779110" cy="1107996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80" y="1398496"/>
            <a:ext cx="3422483" cy="157243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2" y="466165"/>
            <a:ext cx="4116667" cy="4638971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80" y="3003177"/>
            <a:ext cx="3411725" cy="209774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2" y="3890682"/>
            <a:ext cx="7767021" cy="537274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sk-SK" smtClean="0"/>
              <a:t>Upravte štýly predlohy textu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555804"/>
            <a:ext cx="4772156" cy="2998347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4436922"/>
            <a:ext cx="7756264" cy="67071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1" y="475130"/>
            <a:ext cx="7756263" cy="878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1873623"/>
            <a:ext cx="7745505" cy="3231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5134535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92E2F3-A957-4897-AE39-228CC061DCDB}" type="datetimeFigureOut">
              <a:rPr lang="sk-SK" smtClean="0"/>
              <a:t>22. 9. 2016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134535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5134535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EC84D80-3779-453A-ADA2-5F0F5F321983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Obecná knižnica Nižný Hrušov</a:t>
            </a:r>
            <a:endParaRPr lang="sk-SK" dirty="0"/>
          </a:p>
        </p:txBody>
      </p:sp>
      <p:pic>
        <p:nvPicPr>
          <p:cNvPr id="1027" name="Picture 3" descr="C:\Users\Slávka\Documents\KNIZNICA\Zelená Lagúna\Schránka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946" y="3361556"/>
            <a:ext cx="16383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ĺžnik 3"/>
          <p:cNvSpPr/>
          <p:nvPr/>
        </p:nvSpPr>
        <p:spPr>
          <a:xfrm>
            <a:off x="3468419" y="4960469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dirty="0">
                <a:solidFill>
                  <a:srgbClr val="00B050"/>
                </a:solidFill>
                <a:latin typeface="Monotype Corsiva"/>
              </a:rPr>
              <a:t>„ Ľudia na prvom mieste „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9655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Celé Slovensko číta deťom 2016</a:t>
            </a:r>
            <a:endParaRPr lang="sk-SK" b="1" i="1" dirty="0"/>
          </a:p>
        </p:txBody>
      </p:sp>
      <p:pic>
        <p:nvPicPr>
          <p:cNvPr id="2050" name="Picture 2" descr="C:\Users\Slávka\Documents\KNIZNICA\Zelená Lagúna\Celé Slovensko číta deťom 2016\0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6831"/>
            <a:ext cx="475252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187624" y="4937426"/>
            <a:ext cx="68034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k-SK" dirty="0"/>
          </a:p>
          <a:p>
            <a:r>
              <a:rPr lang="sk-SK" dirty="0" smtClean="0"/>
              <a:t>Celá akcia je zaznamenaná v Pamätnej knihe obce Nižný Hrušov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9705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99248" y="1873623"/>
            <a:ext cx="7745505" cy="336014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sk-SK" sz="2800" b="1" i="1" dirty="0" smtClean="0"/>
              <a:t>Čo je to?</a:t>
            </a:r>
          </a:p>
          <a:p>
            <a:pPr algn="just"/>
            <a:endParaRPr lang="sk-SK" dirty="0"/>
          </a:p>
          <a:p>
            <a:pPr algn="just"/>
            <a:r>
              <a:rPr lang="sk-SK" dirty="0" smtClean="0"/>
              <a:t>Spoločenské podujatie, organizované Obecnou knižnicou NH a OÚ NH ktoré zahŕňa:</a:t>
            </a:r>
          </a:p>
          <a:p>
            <a:pPr marL="0" indent="0" algn="just">
              <a:buNone/>
            </a:pPr>
            <a:endParaRPr lang="sk-SK" dirty="0" smtClean="0"/>
          </a:p>
          <a:p>
            <a:pPr algn="just"/>
            <a:r>
              <a:rPr lang="sk-SK" dirty="0" smtClean="0"/>
              <a:t>recitáciu poézie a prózy, </a:t>
            </a:r>
          </a:p>
          <a:p>
            <a:pPr algn="just"/>
            <a:endParaRPr lang="sk-SK" dirty="0"/>
          </a:p>
          <a:p>
            <a:pPr algn="just"/>
            <a:r>
              <a:rPr lang="sk-SK" dirty="0" smtClean="0"/>
              <a:t>hru na hudobných nástrojoch,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výstavu kníh a inú tematickú výstavu,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/>
              <a:t>b</a:t>
            </a:r>
            <a:r>
              <a:rPr lang="sk-SK" dirty="0" smtClean="0"/>
              <a:t>esedu s pozvaným hosťom, </a:t>
            </a:r>
            <a:r>
              <a:rPr lang="sk-SK" dirty="0"/>
              <a:t>k</a:t>
            </a:r>
            <a:r>
              <a:rPr lang="sk-SK" dirty="0" smtClean="0"/>
              <a:t>torý pozitívne ovplyvní vzťah ľudí ku knihám a čítaniu kníh.</a:t>
            </a:r>
          </a:p>
          <a:p>
            <a:pPr marL="0" indent="0">
              <a:buNone/>
            </a:pP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0357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k-SK" sz="2900" b="1" i="1" dirty="0" smtClean="0"/>
              <a:t>Ako vzniklo toto podujatie?</a:t>
            </a:r>
          </a:p>
          <a:p>
            <a:endParaRPr lang="sk-SK" b="1" i="1" dirty="0" smtClean="0"/>
          </a:p>
          <a:p>
            <a:pPr lvl="1" algn="just"/>
            <a:r>
              <a:rPr lang="sk-SK" dirty="0" smtClean="0"/>
              <a:t>Na začiatku bola myšlienka pána starostu Jána </a:t>
            </a:r>
            <a:r>
              <a:rPr lang="sk-SK" dirty="0" err="1" smtClean="0"/>
              <a:t>Fenčáka</a:t>
            </a:r>
            <a:r>
              <a:rPr lang="sk-SK" dirty="0" smtClean="0"/>
              <a:t>, zorganizovať podujatie, ktoré by spojilo všetky generácie, vyzdvihlo talent a prácu obyvateľov Nižného Hrušov. S touto myšlienkou pán starosta oslovil obecnú knižnicu a kultúrne oddelenie OÚ. </a:t>
            </a:r>
          </a:p>
          <a:p>
            <a:pPr marL="411480" lvl="1" indent="0" algn="just">
              <a:buNone/>
            </a:pPr>
            <a:endParaRPr lang="sk-SK" dirty="0"/>
          </a:p>
          <a:p>
            <a:pPr lvl="1" algn="just"/>
            <a:r>
              <a:rPr lang="sk-SK" dirty="0" smtClean="0"/>
              <a:t>Vhodný mesiac na toto podujatie bol marec, ktorý sa viaže ku knihám a je aj blízko sviatku Veľkej noci, začína sa jar ..., dá sa s ním pracovať. </a:t>
            </a:r>
          </a:p>
          <a:p>
            <a:pPr marL="411480" lvl="1" indent="0" algn="just">
              <a:buNone/>
            </a:pPr>
            <a:endParaRPr lang="sk-SK" dirty="0" smtClean="0"/>
          </a:p>
          <a:p>
            <a:pPr lvl="1" algn="just"/>
            <a:r>
              <a:rPr lang="sk-SK" dirty="0" smtClean="0"/>
              <a:t>Oslovili sme vedenie MŠ, ZŠ, mládež, organizácie v našej obci ale aj jednotlivcov s požiadavkou recitácie, hry na hudobný nástroj, výstavy kníh a ľudovej tvorivosti.  Oslovili sme moderátorku podujatia. Od oslovených sme dostali kladnú odpoveď.</a:t>
            </a:r>
          </a:p>
          <a:p>
            <a:pPr lvl="1"/>
            <a:endParaRPr lang="sk-SK" dirty="0" smtClean="0"/>
          </a:p>
          <a:p>
            <a:pPr lvl="1"/>
            <a:endParaRPr lang="sk-SK" dirty="0" smtClean="0"/>
          </a:p>
          <a:p>
            <a:pPr lvl="1"/>
            <a:endParaRPr lang="sk-SK" dirty="0" smtClean="0"/>
          </a:p>
          <a:p>
            <a:pPr marL="411480" lvl="1" indent="0">
              <a:buNone/>
            </a:pPr>
            <a:endParaRPr lang="sk-SK" dirty="0" smtClean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 smtClean="0"/>
              <a:t>Marec mesiac knihy</a:t>
            </a:r>
            <a:endParaRPr lang="sk-SK" sz="4000" b="1" i="1" dirty="0"/>
          </a:p>
        </p:txBody>
      </p:sp>
    </p:spTree>
    <p:extLst>
      <p:ext uri="{BB962C8B-B14F-4D97-AF65-F5344CB8AC3E}">
        <p14:creationId xmlns:p14="http://schemas.microsoft.com/office/powerpoint/2010/main" val="80605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2015</a:t>
            </a:r>
            <a:endParaRPr lang="sk-SK" dirty="0"/>
          </a:p>
        </p:txBody>
      </p:sp>
      <p:pic>
        <p:nvPicPr>
          <p:cNvPr id="3074" name="Picture 2" descr="C:\Users\Slávka\Documents\KNIZNICA\Zelená Lagúna\Marec mesiac knihy 2015\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7" y="1929606"/>
            <a:ext cx="4848225" cy="323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547664" y="5193114"/>
            <a:ext cx="5929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Pozvánka na 0. ročník podujatia </a:t>
            </a:r>
            <a:r>
              <a:rPr lang="sk-SK" b="1" dirty="0" smtClean="0"/>
              <a:t>„Marec mesiac knihy“.</a:t>
            </a: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27661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2015</a:t>
            </a:r>
            <a:endParaRPr lang="sk-SK" dirty="0"/>
          </a:p>
        </p:txBody>
      </p:sp>
      <p:pic>
        <p:nvPicPr>
          <p:cNvPr id="5122" name="Picture 2" descr="C:\Users\Slávka\Documents\KNIZNICA\Zelená Lagúna\Marec mesiac knihy 2015\Schránka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921396"/>
            <a:ext cx="4535344" cy="299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251520" y="4945731"/>
            <a:ext cx="8712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600" dirty="0" smtClean="0"/>
              <a:t>Fotografia tesne pred podujatím. Výstava kníh bola zameraná na naj knihu. Vystavovali:  Anton </a:t>
            </a:r>
            <a:r>
              <a:rPr lang="sk-SK" sz="1600" dirty="0" err="1" smtClean="0"/>
              <a:t>Vasiľ</a:t>
            </a:r>
            <a:r>
              <a:rPr lang="sk-SK" sz="1600" dirty="0" smtClean="0"/>
              <a:t>, rímskokatolícka farnosť Nižný Hrušov, gréckokatolícka farnosť, Obecná knižnica Nižný Hrušov.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21102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2015</a:t>
            </a:r>
            <a:endParaRPr lang="sk-SK" dirty="0"/>
          </a:p>
        </p:txBody>
      </p:sp>
      <p:pic>
        <p:nvPicPr>
          <p:cNvPr id="4098" name="Picture 2" descr="C:\Users\Slávka\Documents\KNIZNICA\Zelená Lagúna\Marec mesiac knihy 2015\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38436"/>
            <a:ext cx="3876117" cy="258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lávka\Documents\KNIZNICA\Zelená Lagúna\Marec mesiac knihy 2015\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921396"/>
            <a:ext cx="3901676" cy="260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683568" y="4729708"/>
            <a:ext cx="40014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Recitácia prózy z knihy: „Kráľovná z </a:t>
            </a:r>
            <a:r>
              <a:rPr lang="sk-SK" sz="1400" dirty="0" err="1" smtClean="0"/>
              <a:t>Tammiru</a:t>
            </a:r>
            <a:r>
              <a:rPr lang="sk-SK" sz="1400" dirty="0" smtClean="0"/>
              <a:t>“</a:t>
            </a:r>
          </a:p>
          <a:p>
            <a:r>
              <a:rPr lang="sk-SK" sz="1400" dirty="0" smtClean="0"/>
              <a:t>Autor: pozvaný hosť Vladimír </a:t>
            </a:r>
            <a:r>
              <a:rPr lang="sk-SK" sz="1400" dirty="0" err="1" smtClean="0"/>
              <a:t>Štefanič</a:t>
            </a:r>
            <a:r>
              <a:rPr lang="sk-SK" sz="1400" dirty="0" smtClean="0"/>
              <a:t>.</a:t>
            </a:r>
          </a:p>
          <a:p>
            <a:endParaRPr lang="sk-SK" sz="1200" dirty="0"/>
          </a:p>
        </p:txBody>
      </p:sp>
      <p:sp>
        <p:nvSpPr>
          <p:cNvPr id="5" name="BlokTextu 4"/>
          <p:cNvSpPr txBox="1"/>
          <p:nvPr/>
        </p:nvSpPr>
        <p:spPr>
          <a:xfrm rot="10800000" flipV="1">
            <a:off x="4526287" y="4691121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k-SK" sz="1200" dirty="0" smtClean="0"/>
              <a:t>Detail knihy o výtvarníčke a spisovateľke Anne </a:t>
            </a:r>
            <a:r>
              <a:rPr lang="sk-SK" sz="1200" dirty="0" err="1" smtClean="0"/>
              <a:t>Lesznai</a:t>
            </a:r>
            <a:r>
              <a:rPr lang="sk-SK" sz="1200" dirty="0" smtClean="0"/>
              <a:t>, ktorá dlhé roky žila a tvorila v kaštieli Nižnom Hrušove. </a:t>
            </a:r>
          </a:p>
          <a:p>
            <a:pPr algn="just"/>
            <a:r>
              <a:rPr lang="sk-SK" sz="1200" dirty="0" smtClean="0"/>
              <a:t>Kniha je zo súkromnej zbierky Antona </a:t>
            </a:r>
            <a:r>
              <a:rPr lang="sk-SK" sz="1200" dirty="0" err="1" smtClean="0"/>
              <a:t>Vasiľa</a:t>
            </a:r>
            <a:r>
              <a:rPr lang="sk-SK" sz="1200" dirty="0" smtClean="0"/>
              <a:t>.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422494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99248" y="1849388"/>
            <a:ext cx="7745505" cy="3231513"/>
          </a:xfrm>
        </p:spPr>
        <p:txBody>
          <a:bodyPr>
            <a:normAutofit lnSpcReduction="10000"/>
          </a:bodyPr>
          <a:lstStyle/>
          <a:p>
            <a:r>
              <a:rPr lang="sk-SK" b="1" i="1" dirty="0" smtClean="0"/>
              <a:t>Podujatie zahŕňalo:</a:t>
            </a:r>
          </a:p>
          <a:p>
            <a:pPr marL="0" indent="0">
              <a:buNone/>
            </a:pPr>
            <a:endParaRPr lang="sk-SK" b="1" i="1" dirty="0" smtClean="0"/>
          </a:p>
          <a:p>
            <a:pPr lvl="1"/>
            <a:r>
              <a:rPr lang="sk-SK" dirty="0" smtClean="0"/>
              <a:t>Výtvarnú súťaž,</a:t>
            </a:r>
          </a:p>
          <a:p>
            <a:pPr lvl="1"/>
            <a:r>
              <a:rPr lang="sk-SK" dirty="0"/>
              <a:t>v</a:t>
            </a:r>
            <a:r>
              <a:rPr lang="sk-SK" dirty="0" smtClean="0"/>
              <a:t>ýstavu kníh,</a:t>
            </a:r>
          </a:p>
          <a:p>
            <a:pPr lvl="1"/>
            <a:r>
              <a:rPr lang="sk-SK" dirty="0" smtClean="0"/>
              <a:t>výstavu veľkonočných ozdôb,</a:t>
            </a:r>
          </a:p>
          <a:p>
            <a:pPr lvl="1"/>
            <a:r>
              <a:rPr lang="sk-SK" dirty="0" smtClean="0"/>
              <a:t>besedu s pozvanými hosťami,</a:t>
            </a:r>
          </a:p>
          <a:p>
            <a:pPr lvl="1"/>
            <a:r>
              <a:rPr lang="sk-SK" dirty="0" smtClean="0"/>
              <a:t>sprievodný program, recitáciu poézie a prózy, hru na hudobné nástroje a sólový spev.</a:t>
            </a:r>
          </a:p>
          <a:p>
            <a:pPr lvl="1"/>
            <a:endParaRPr lang="sk-SK" dirty="0" smtClean="0"/>
          </a:p>
          <a:p>
            <a:pPr lvl="1"/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0476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</a:t>
            </a:r>
            <a:r>
              <a:rPr lang="sk-SK" sz="4000" b="1" i="1" dirty="0" smtClean="0">
                <a:solidFill>
                  <a:srgbClr val="895D1D"/>
                </a:solidFill>
              </a:rPr>
              <a:t>2016</a:t>
            </a:r>
            <a:endParaRPr lang="sk-SK" dirty="0"/>
          </a:p>
        </p:txBody>
      </p:sp>
      <p:pic>
        <p:nvPicPr>
          <p:cNvPr id="6146" name="Picture 2" descr="C:\Users\Slávka\Documents\KNIZNICA\Zelená Lagúna\Marec mesiac knihy 2016\0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03625"/>
            <a:ext cx="2281781" cy="323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lávka\Documents\KNIZNICA\Zelená Lagúna\Marec mesiac knihy 2016\0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55555"/>
            <a:ext cx="2325288" cy="328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1259632" y="5065087"/>
            <a:ext cx="2693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Výtvarná súťaž bola vyhlásená </a:t>
            </a:r>
          </a:p>
          <a:p>
            <a:r>
              <a:rPr lang="sk-SK" sz="1400" dirty="0"/>
              <a:t> </a:t>
            </a:r>
            <a:r>
              <a:rPr lang="sk-SK" sz="1400" dirty="0" smtClean="0"/>
              <a:t>už vo februári 2016</a:t>
            </a:r>
            <a:endParaRPr lang="sk-SK" sz="1400" dirty="0"/>
          </a:p>
        </p:txBody>
      </p:sp>
      <p:sp>
        <p:nvSpPr>
          <p:cNvPr id="5" name="BlokTextu 4"/>
          <p:cNvSpPr txBox="1"/>
          <p:nvPr/>
        </p:nvSpPr>
        <p:spPr>
          <a:xfrm>
            <a:off x="5065561" y="5040196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Pozvánka na 1. ročník podujatia </a:t>
            </a:r>
          </a:p>
          <a:p>
            <a:r>
              <a:rPr lang="sk-SK" sz="1400" b="1" dirty="0" smtClean="0"/>
              <a:t>„Marec mesiac knihy“</a:t>
            </a:r>
            <a:r>
              <a:rPr lang="sk-SK" sz="1400" dirty="0" smtClean="0"/>
              <a:t>.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242963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99248" y="1873623"/>
            <a:ext cx="7745505" cy="3504157"/>
          </a:xfrm>
        </p:spPr>
        <p:txBody>
          <a:bodyPr>
            <a:normAutofit fontScale="85000" lnSpcReduction="20000"/>
          </a:bodyPr>
          <a:lstStyle/>
          <a:p>
            <a:r>
              <a:rPr lang="sk-SK" sz="3100" b="1" i="1" dirty="0" smtClean="0"/>
              <a:t>Porota výtvarnej súťaže:</a:t>
            </a:r>
          </a:p>
          <a:p>
            <a:pPr lvl="1"/>
            <a:endParaRPr lang="sk-SK" b="1" i="1" dirty="0" smtClean="0"/>
          </a:p>
          <a:p>
            <a:pPr lvl="1"/>
            <a:r>
              <a:rPr lang="sk-SK" b="1" i="1" dirty="0" smtClean="0"/>
              <a:t>Predseda poroty: </a:t>
            </a:r>
          </a:p>
          <a:p>
            <a:pPr lvl="1"/>
            <a:endParaRPr lang="sk-SK" b="1" i="1" dirty="0" smtClean="0"/>
          </a:p>
          <a:p>
            <a:pPr lvl="4"/>
            <a:r>
              <a:rPr lang="sk-SK" dirty="0" smtClean="0"/>
              <a:t>Dr</a:t>
            </a:r>
            <a:r>
              <a:rPr lang="sk-SK" dirty="0"/>
              <a:t>. </a:t>
            </a:r>
            <a:r>
              <a:rPr lang="sk-SK" dirty="0" smtClean="0"/>
              <a:t>Jaroslav </a:t>
            </a:r>
            <a:r>
              <a:rPr lang="sk-SK" dirty="0" err="1" smtClean="0"/>
              <a:t>Krajňák</a:t>
            </a:r>
            <a:r>
              <a:rPr lang="sk-SK" dirty="0" smtClean="0"/>
              <a:t>, </a:t>
            </a:r>
            <a:r>
              <a:rPr lang="sk-SK" dirty="0"/>
              <a:t>PhD</a:t>
            </a:r>
            <a:r>
              <a:rPr lang="sk-SK" dirty="0" smtClean="0"/>
              <a:t>.</a:t>
            </a:r>
          </a:p>
          <a:p>
            <a:pPr lvl="1"/>
            <a:endParaRPr lang="sk-SK" b="1" i="1" dirty="0" smtClean="0"/>
          </a:p>
          <a:p>
            <a:pPr lvl="1"/>
            <a:r>
              <a:rPr lang="sk-SK" b="1" i="1" dirty="0" smtClean="0"/>
              <a:t>Členovia poroty:</a:t>
            </a:r>
          </a:p>
          <a:p>
            <a:pPr lvl="2"/>
            <a:endParaRPr lang="sk-SK" dirty="0" smtClean="0"/>
          </a:p>
          <a:p>
            <a:pPr lvl="4">
              <a:lnSpc>
                <a:spcPct val="110000"/>
              </a:lnSpc>
            </a:pPr>
            <a:r>
              <a:rPr lang="sk-SK" dirty="0" smtClean="0"/>
              <a:t>Veronika </a:t>
            </a:r>
            <a:r>
              <a:rPr lang="sk-SK" dirty="0" err="1" smtClean="0"/>
              <a:t>Bažaliková</a:t>
            </a:r>
            <a:endParaRPr lang="sk-SK" dirty="0" smtClean="0"/>
          </a:p>
          <a:p>
            <a:pPr marL="777240" lvl="2" indent="0">
              <a:lnSpc>
                <a:spcPct val="110000"/>
              </a:lnSpc>
              <a:buNone/>
            </a:pPr>
            <a:r>
              <a:rPr lang="sk-SK" dirty="0"/>
              <a:t> </a:t>
            </a:r>
            <a:r>
              <a:rPr lang="sk-SK" dirty="0" smtClean="0"/>
              <a:t>      </a:t>
            </a:r>
          </a:p>
          <a:p>
            <a:pPr lvl="4"/>
            <a:r>
              <a:rPr lang="sk-SK" dirty="0" smtClean="0"/>
              <a:t>Mgr. Jaroslava </a:t>
            </a:r>
            <a:r>
              <a:rPr lang="sk-SK" dirty="0" err="1" smtClean="0"/>
              <a:t>Naňáková</a:t>
            </a:r>
            <a:endParaRPr lang="sk-SK" dirty="0" smtClean="0"/>
          </a:p>
          <a:p>
            <a:pPr marL="777240" lvl="2" indent="0">
              <a:buNone/>
            </a:pPr>
            <a:r>
              <a:rPr lang="sk-SK" dirty="0" smtClean="0"/>
              <a:t>      </a:t>
            </a:r>
            <a:endParaRPr lang="sk-SK" sz="13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1026" name="Picture 2" descr="C:\Users\Slávka\Documents\KNIZNICA\Zelená Lagúna\Marec mesiac knihy 2016\Schránka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614" y="2353444"/>
            <a:ext cx="64807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lávka\Documents\KNIZNICA\Zelená Lagúna\Marec mesiac knihy 2016\Schránka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23" y="3384705"/>
            <a:ext cx="590034" cy="74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lávka\Documents\KNIZNICA\Zelená Lagúna\Marec mesiac knihy 2016\Schránka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23" y="4297660"/>
            <a:ext cx="59055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25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7170" name="Picture 2" descr="C:\Users\Slávka\Documents\KNIZNICA\Zelená Lagúna\Marec mesiac knihy 2016\19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053449"/>
            <a:ext cx="48006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 rot="21075009">
            <a:off x="4565440" y="4034992"/>
            <a:ext cx="19431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 smtClean="0"/>
              <a:t>Ing. Samuel </a:t>
            </a:r>
            <a:r>
              <a:rPr lang="sk-SK" sz="1600" dirty="0" err="1" smtClean="0"/>
              <a:t>Bruss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88496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sz="4000" b="1" i="1" dirty="0" smtClean="0"/>
              <a:t>              Nižný Hrušov</a:t>
            </a:r>
            <a:endParaRPr lang="sk-SK" sz="4000" b="1" i="1" dirty="0"/>
          </a:p>
        </p:txBody>
      </p:sp>
      <p:pic>
        <p:nvPicPr>
          <p:cNvPr id="1027" name="Picture 3" descr="C:\Users\Slávka\Documents\KNIZNICA\Zelená Lagúna\Schránka0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476" y="2137420"/>
            <a:ext cx="5384848" cy="323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lávka\Documents\KNIZNICA\Zelená Lagúna\Schránka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" y="2849330"/>
            <a:ext cx="1827830" cy="285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lávka\Documents\KNIZNICA\Zelená Lagúna\Schránka0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821" y="2921197"/>
            <a:ext cx="1672966" cy="270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lávka\Documents\KNIZNICA\Zelená Lagúna\Schránka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65412"/>
            <a:ext cx="7272808" cy="102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Slávka\Documents\KNIZNICA\Zelená Lagúna\Schránka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456" y="553244"/>
            <a:ext cx="504056" cy="48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ĺžnik 4"/>
          <p:cNvSpPr/>
          <p:nvPr/>
        </p:nvSpPr>
        <p:spPr>
          <a:xfrm>
            <a:off x="6038228" y="1064234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sk-SK" b="1" dirty="0">
                <a:solidFill>
                  <a:srgbClr val="00B050"/>
                </a:solidFill>
                <a:latin typeface="Monotype Corsiva"/>
              </a:rPr>
              <a:t>„ Ľudia na prvom mieste „</a:t>
            </a:r>
            <a:endParaRPr lang="sk-SK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58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b="1" i="1" dirty="0" smtClean="0"/>
              <a:t>Knihy vystavovali:</a:t>
            </a:r>
          </a:p>
          <a:p>
            <a:pPr marL="0" indent="0">
              <a:buNone/>
            </a:pPr>
            <a:endParaRPr lang="sk-SK" dirty="0" smtClean="0"/>
          </a:p>
          <a:p>
            <a:pPr lvl="1"/>
            <a:r>
              <a:rPr lang="sk-SK" dirty="0" smtClean="0"/>
              <a:t>Hornozemplínska knižnica</a:t>
            </a:r>
          </a:p>
          <a:p>
            <a:pPr lvl="1"/>
            <a:r>
              <a:rPr lang="sk-SK" dirty="0" smtClean="0"/>
              <a:t>Anton </a:t>
            </a:r>
            <a:r>
              <a:rPr lang="sk-SK" dirty="0" err="1" smtClean="0"/>
              <a:t>Vasiľ</a:t>
            </a:r>
            <a:r>
              <a:rPr lang="sk-SK" dirty="0" smtClean="0"/>
              <a:t>, zberateľ</a:t>
            </a:r>
          </a:p>
          <a:p>
            <a:pPr lvl="1"/>
            <a:r>
              <a:rPr lang="sk-SK" dirty="0" smtClean="0"/>
              <a:t>Ing. Samuel </a:t>
            </a:r>
            <a:r>
              <a:rPr lang="sk-SK" dirty="0" err="1" smtClean="0"/>
              <a:t>Bruss</a:t>
            </a:r>
            <a:r>
              <a:rPr lang="sk-SK" dirty="0" smtClean="0"/>
              <a:t>, zberateľ historických kníh</a:t>
            </a:r>
          </a:p>
          <a:p>
            <a:pPr lvl="1"/>
            <a:r>
              <a:rPr lang="sk-SK" dirty="0" smtClean="0"/>
              <a:t>Obecná knižnica Nižný Hrušov</a:t>
            </a:r>
          </a:p>
          <a:p>
            <a:pPr lvl="1"/>
            <a:endParaRPr lang="sk-SK" dirty="0" smtClean="0"/>
          </a:p>
          <a:p>
            <a:pPr marL="411480" lvl="1" indent="0">
              <a:buNone/>
            </a:pP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99546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2050" name="Picture 2" descr="C:\Users\Slávka\Documents\KNIZNICA\Zelená Lagúna\Marec mesiac knihy 2016\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969400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lávka\Documents\KNIZNICA\Zelená Lagúna\Marec mesiac knihy 2016\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0127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1043608" y="4895075"/>
            <a:ext cx="2537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Knihy s veľkonočnou témou. </a:t>
            </a:r>
            <a:endParaRPr lang="sk-SK" sz="1400" dirty="0"/>
          </a:p>
        </p:txBody>
      </p:sp>
      <p:sp>
        <p:nvSpPr>
          <p:cNvPr id="7" name="BlokTextu 6"/>
          <p:cNvSpPr txBox="1"/>
          <p:nvPr/>
        </p:nvSpPr>
        <p:spPr>
          <a:xfrm>
            <a:off x="4499992" y="4893310"/>
            <a:ext cx="40014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Knihy a pohľadnice obcí s obecnými pečiatkami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201566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3075" name="Picture 3" descr="C:\Users\Slávka\Documents\KNIZNICA\Zelená Lagúna\Marec mesiac knihy 2016\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02531"/>
            <a:ext cx="453650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Slavka\Fotky\KNIZNICA\marec mesiac knihy 2016\zasilka-HWLIW6V77ZY5HZUE\b (135)_700x1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02531"/>
            <a:ext cx="201622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2267744" y="5057080"/>
            <a:ext cx="4140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Vystavovateľ Ing. Samuel </a:t>
            </a:r>
            <a:r>
              <a:rPr lang="sk-SK" sz="1400" dirty="0" err="1" smtClean="0"/>
              <a:t>Bruss</a:t>
            </a:r>
            <a:r>
              <a:rPr lang="sk-SK" sz="1400" dirty="0" smtClean="0"/>
              <a:t>. Historické knihy</a:t>
            </a:r>
            <a:endParaRPr lang="sk-SK" sz="1400" dirty="0"/>
          </a:p>
        </p:txBody>
      </p:sp>
      <p:pic>
        <p:nvPicPr>
          <p:cNvPr id="1026" name="Picture 2" descr="D:\Slavka\Fotky\KNIZNICA\marec mesiac knihy 2016\zasilka-HWLIW6V77ZY5HZUE\b (137)_700x1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628" y="1906605"/>
            <a:ext cx="2013508" cy="30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741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99248" y="1873623"/>
            <a:ext cx="7745505" cy="3504157"/>
          </a:xfrm>
        </p:spPr>
        <p:txBody>
          <a:bodyPr>
            <a:normAutofit fontScale="85000" lnSpcReduction="20000"/>
          </a:bodyPr>
          <a:lstStyle/>
          <a:p>
            <a:r>
              <a:rPr lang="sk-SK" sz="2800" b="1" i="1" dirty="0" smtClean="0"/>
              <a:t>Veľkonočné výzdoby vystavovali:</a:t>
            </a:r>
          </a:p>
          <a:p>
            <a:endParaRPr lang="sk-SK" sz="2600" b="1" i="1" dirty="0" smtClean="0"/>
          </a:p>
          <a:p>
            <a:pPr lvl="1"/>
            <a:r>
              <a:rPr lang="sk-SK" b="1" dirty="0" err="1"/>
              <a:t>Hornozemplínske</a:t>
            </a:r>
            <a:r>
              <a:rPr lang="sk-SK" b="1" dirty="0"/>
              <a:t> osvetové stredisko Vranov </a:t>
            </a:r>
            <a:r>
              <a:rPr lang="sk-SK" b="1" dirty="0" smtClean="0"/>
              <a:t>nad/T</a:t>
            </a:r>
          </a:p>
          <a:p>
            <a:pPr lvl="1"/>
            <a:endParaRPr lang="sk-SK" b="1" i="1" dirty="0"/>
          </a:p>
          <a:p>
            <a:pPr lvl="1"/>
            <a:r>
              <a:rPr lang="sk-SK" b="1" dirty="0" smtClean="0"/>
              <a:t>Organizácie obce Nižný Hrušov</a:t>
            </a:r>
          </a:p>
          <a:p>
            <a:pPr marL="411480" lvl="1" indent="0">
              <a:buNone/>
            </a:pPr>
            <a:endParaRPr lang="sk-SK" dirty="0" smtClean="0"/>
          </a:p>
          <a:p>
            <a:pPr lvl="2"/>
            <a:r>
              <a:rPr lang="sk-SK" dirty="0" smtClean="0"/>
              <a:t>Materská škola N. Hrušov</a:t>
            </a:r>
          </a:p>
          <a:p>
            <a:pPr lvl="2"/>
            <a:r>
              <a:rPr lang="sk-SK" dirty="0" smtClean="0"/>
              <a:t>Základná škola N. Hrušov</a:t>
            </a:r>
          </a:p>
          <a:p>
            <a:pPr lvl="2"/>
            <a:r>
              <a:rPr lang="sk-SK" dirty="0" smtClean="0"/>
              <a:t>Slovenský zväz zdravotne postihnutých – N. Hrušov</a:t>
            </a:r>
          </a:p>
          <a:p>
            <a:pPr lvl="2"/>
            <a:r>
              <a:rPr lang="sk-SK" dirty="0" smtClean="0"/>
              <a:t>Slovenský červený kríž –N. Hrušov</a:t>
            </a:r>
          </a:p>
          <a:p>
            <a:pPr lvl="2"/>
            <a:r>
              <a:rPr lang="sk-SK" dirty="0" smtClean="0"/>
              <a:t>Jednota dôchodcov na Slovensku – N. Hrušov</a:t>
            </a:r>
          </a:p>
          <a:p>
            <a:pPr lvl="2"/>
            <a:r>
              <a:rPr lang="sk-SK" dirty="0" smtClean="0"/>
              <a:t>Obecná knižnica N. Hrušov</a:t>
            </a: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160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4099" name="Picture 3" descr="C:\Users\Slávka\Documents\KNIZNICA\Zelená Lagúna\Marec mesiac knihy 2016\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96" y="1931729"/>
            <a:ext cx="2923782" cy="194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Slavka\Fotky\KNIZNICA\marec mesiac knihy 2016\zasilka-HWLIW6V77ZY5HZUE\a (11)_1575x1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339" y="1937255"/>
            <a:ext cx="2907204" cy="193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Slavka\Fotky\KNIZNICA\marec mesiac knihy 2016\zasilka-HWLIW6V77ZY5HZUE\a (15)_1575x1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478" y="1937255"/>
            <a:ext cx="2898861" cy="193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Slavka\Fotky\KNIZNICA\marec mesiac knihy 2016\zasilka-HWLIW6V77ZY5HZUE\a (9)_1575x10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600" y="1931729"/>
            <a:ext cx="5544616" cy="369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331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5122" name="Picture 2" descr="D:\Slavka\Fotky\KNIZNICA\marec mesiac knihy 2016\zasilka-HWLIW6V77ZY5HZUE\a (12)_1575x10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837" y="2137420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Slávka\Documents\KNIZNICA\Zelená Lagúna\Marec mesiac knihy 2016\Schránka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3448" y="2137420"/>
            <a:ext cx="2160239" cy="216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Slavka\Fotky\2016\2016-03-25Veľká noc v knižnici\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687" y="2137420"/>
            <a:ext cx="3225562" cy="215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26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6146" name="Picture 2" descr="D:\Slavka\Fotky\KNIZNICA\marec mesiac knihy 2016\zasilka-HWLIW6V77ZY5HZUE\a (37)_1575x10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065412"/>
            <a:ext cx="3852428" cy="2568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Slavka\Fotky\KNIZNICA\marec mesiac knihy 2016\zasilka-HWLIW6V77ZY5HZUE\a (38)_1575x1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2065412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Slávka\Documents\KNIZNICA\Zelená Lagúna\Marec mesiac knihy 2016\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1608" y="337220"/>
            <a:ext cx="1728191" cy="1152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00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7170" name="Picture 2" descr="C:\Users\Slávka\Documents\KNIZNICA\Zelená Lagúna\Marec mesiac knihy 2016\1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409228"/>
            <a:ext cx="1843979" cy="1037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Slávka\Documents\KNIZNICA\Zelená Lagúna\Marec mesiac knihy 2016\16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93404"/>
            <a:ext cx="3816424" cy="254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lávka\Documents\KNIZNICA\Zelená Lagúna\Marec mesiac knihy 2016\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93404"/>
            <a:ext cx="3816424" cy="254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52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8194" name="Picture 2" descr="C:\Users\Slávka\Documents\KNIZNICA\Zelená Lagúna\Marec mesiac knihy 2016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09428"/>
            <a:ext cx="3180420" cy="21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lávka\Documents\KNIZNICA\Zelená Lagúna\Marec mesiac knihy 2016\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09428"/>
            <a:ext cx="3171179" cy="211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Slávka\Documents\KNIZNICA\Zelená Lagúna\Marec mesiac knihy 2016\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34373"/>
            <a:ext cx="3133761" cy="208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0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9219" name="Picture 3" descr="C:\Users\Slávka\Documents\KNIZNICA\Zelená Lagúna\Marec mesiac knihy 2016\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849388"/>
            <a:ext cx="2832348" cy="18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Slávka\Documents\KNIZNICA\Zelená Lagúna\Marec mesiac knihy 2016\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92" y="1873923"/>
            <a:ext cx="2940360" cy="19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Slávka\Documents\KNIZNICA\Zelená Lagúna\Marec mesiac knihy 2016\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369" y="2482001"/>
            <a:ext cx="4056484" cy="270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024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395536" y="1873623"/>
            <a:ext cx="7992889" cy="335805"/>
          </a:xfrm>
        </p:spPr>
        <p:txBody>
          <a:bodyPr>
            <a:noAutofit/>
          </a:bodyPr>
          <a:lstStyle/>
          <a:p>
            <a:pPr algn="ctr"/>
            <a:r>
              <a:rPr lang="sk-SK" sz="1800" dirty="0" smtClean="0"/>
              <a:t>Knižnica v obci má bohatú minulosť, ktorá sa tiahne až do 19. storočia</a:t>
            </a:r>
            <a:endParaRPr lang="sk-SK" sz="18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 smtClean="0"/>
              <a:t>Knižnica v Nižnom Hrušove</a:t>
            </a:r>
            <a:endParaRPr lang="sk-SK" sz="4000" b="1" i="1" dirty="0"/>
          </a:p>
        </p:txBody>
      </p:sp>
      <p:sp>
        <p:nvSpPr>
          <p:cNvPr id="4" name="Rectangle 3" descr="206P1010531"/>
          <p:cNvSpPr>
            <a:spLocks noGrp="1" noChangeAspect="1" noChangeArrowheads="1"/>
          </p:cNvSpPr>
          <p:nvPr isPhoto="1"/>
        </p:nvSpPr>
        <p:spPr bwMode="auto">
          <a:xfrm>
            <a:off x="1331641" y="2353444"/>
            <a:ext cx="1656184" cy="2860743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sk-SK" altLang="sk-SK"/>
          </a:p>
        </p:txBody>
      </p:sp>
      <p:sp>
        <p:nvSpPr>
          <p:cNvPr id="5" name="Rectangle 3" descr="099Kastély kari képe"/>
          <p:cNvSpPr>
            <a:spLocks noGrp="1" noChangeAspect="1" noChangeArrowheads="1"/>
          </p:cNvSpPr>
          <p:nvPr isPhoto="1"/>
        </p:nvSpPr>
        <p:spPr bwMode="auto">
          <a:xfrm>
            <a:off x="3683248" y="2354308"/>
            <a:ext cx="4197136" cy="289719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endParaRPr lang="sk-SK" altLang="sk-SK"/>
          </a:p>
        </p:txBody>
      </p:sp>
      <p:sp>
        <p:nvSpPr>
          <p:cNvPr id="6" name="BlokTextu 5"/>
          <p:cNvSpPr txBox="1"/>
          <p:nvPr/>
        </p:nvSpPr>
        <p:spPr>
          <a:xfrm>
            <a:off x="179513" y="5251498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400" dirty="0" smtClean="0"/>
              <a:t>Súkromná knižnica rodiny </a:t>
            </a:r>
            <a:r>
              <a:rPr lang="sk-SK" sz="1400" dirty="0" err="1" smtClean="0"/>
              <a:t>Moskovitz</a:t>
            </a:r>
            <a:r>
              <a:rPr lang="sk-SK" sz="1400" dirty="0" smtClean="0"/>
              <a:t> , ktorá obsahovala 7000 kníh.</a:t>
            </a:r>
            <a:endParaRPr lang="sk-SK" dirty="0"/>
          </a:p>
        </p:txBody>
      </p:sp>
      <p:sp>
        <p:nvSpPr>
          <p:cNvPr id="8" name="BlokTextu 7"/>
          <p:cNvSpPr txBox="1"/>
          <p:nvPr/>
        </p:nvSpPr>
        <p:spPr>
          <a:xfrm>
            <a:off x="4644008" y="5309265"/>
            <a:ext cx="2329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400" dirty="0" smtClean="0"/>
              <a:t>Kaštieľ v Nižnom Hrušove</a:t>
            </a:r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204781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10242" name="Picture 2" descr="C:\Users\Slávka\Documents\KNIZNICA\Zelená Lagúna\Marec mesiac knihy 2016\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0420"/>
            <a:ext cx="48006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Slávka\Documents\KNIZNICA\Zelená Lagúna\Marec mesiac knihy 2016\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08334"/>
            <a:ext cx="48006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Slávka\Documents\KNIZNICA\Zelená Lagúna\Marec mesiac knihy 2016\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736" y="1345332"/>
            <a:ext cx="2207046" cy="415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5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11266" name="Picture 2" descr="C:\Users\Slávka\Documents\KNIZNICA\Zelená Lagúna\Marec mesiac knihy 2016\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38" y="1712683"/>
            <a:ext cx="2664298" cy="177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D:\Slavka\Fotky\KNIZNICA\marec mesiac knihy 2016\zasilka-HWLIW6V77ZY5HZUE\c (83)_1575x1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4" y="1665988"/>
            <a:ext cx="2734342" cy="1822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D:\Slavka\Fotky\KNIZNICA\marec mesiac knihy 2016\zasilka-HWLIW6V77ZY5HZUE\c (88)_1575x1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19" y="3541291"/>
            <a:ext cx="2736304" cy="182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Slávka\Documents\KNIZNICA\Zelená Lagúna\Marec mesiac knihy 2016\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438" y="3618767"/>
            <a:ext cx="2664298" cy="177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Slávka\Documents\KNIZNICA\Zelená Lagúna\Marec mesiac knihy 2016\3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13228"/>
            <a:ext cx="3912468" cy="26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C:\Users\Slávka\Documents\KNIZNICA\Zelená Lagúna\Marec mesiac knihy 2016\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830" y="3865612"/>
            <a:ext cx="2508312" cy="16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526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12290" name="Picture 2" descr="C:\Users\Slávka\Documents\KNIZNICA\Zelená Lagúna\Marec mesiac knihy 2016\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5412"/>
            <a:ext cx="6840760" cy="289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809528" y="5194333"/>
            <a:ext cx="75969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 smtClean="0"/>
              <a:t>Aj vďaka týmto hosťom Obecná knižnica Nižný Hrušov získala nových čitateľov.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200650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8194" name="Picture 2" descr="C:\Users\Slávka\Documents\KNIZNICA\Zelená Lagúna\Marec mesiac knihy 2016\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93404"/>
            <a:ext cx="3780086" cy="252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Slávka\Documents\KNIZNICA\Zelená Lagúna\Marec mesiac knihy 2016\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93404"/>
            <a:ext cx="3828492" cy="25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lokTextu 3"/>
          <p:cNvSpPr txBox="1"/>
          <p:nvPr/>
        </p:nvSpPr>
        <p:spPr>
          <a:xfrm>
            <a:off x="3635896" y="4729708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Súťažné práce.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9387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13314" name="Picture 2" descr="C:\Users\Slávka\Documents\KNIZNICA\Zelená Lagúna\Marec mesiac knihy 2016\44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986" y="1911409"/>
            <a:ext cx="5040560" cy="336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539552" y="5271782"/>
            <a:ext cx="8650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4"/>
            <a:r>
              <a:rPr lang="sk-SK" sz="1400" dirty="0" smtClean="0"/>
              <a:t>Predseda poroty Dr</a:t>
            </a:r>
            <a:r>
              <a:rPr lang="sk-SK" sz="1400" dirty="0"/>
              <a:t>. Jaroslav </a:t>
            </a:r>
            <a:r>
              <a:rPr lang="sk-SK" sz="1400" dirty="0" err="1"/>
              <a:t>Krajňák</a:t>
            </a:r>
            <a:r>
              <a:rPr lang="sk-SK" sz="1400" dirty="0"/>
              <a:t>, </a:t>
            </a:r>
            <a:r>
              <a:rPr lang="sk-SK" sz="1400" dirty="0" smtClean="0"/>
              <a:t>PhD. vyhlásil víťazov výtvarnej súťaže v  jednotlivých kategóriách</a:t>
            </a:r>
            <a:r>
              <a:rPr lang="sk-SK" dirty="0" smtClean="0"/>
              <a:t>. 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7983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>
                <a:solidFill>
                  <a:srgbClr val="895D1D"/>
                </a:solidFill>
              </a:rPr>
              <a:t>Marec mesiac knihy 2016</a:t>
            </a:r>
            <a:endParaRPr lang="sk-SK" dirty="0"/>
          </a:p>
        </p:txBody>
      </p:sp>
      <p:pic>
        <p:nvPicPr>
          <p:cNvPr id="5" name="Môj film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90939" y="1934469"/>
            <a:ext cx="5345357" cy="3006763"/>
          </a:xfrm>
          <a:prstGeom prst="rect">
            <a:avLst/>
          </a:prstGeom>
        </p:spPr>
      </p:pic>
      <p:sp>
        <p:nvSpPr>
          <p:cNvPr id="2" name="BlokTextu 1"/>
          <p:cNvSpPr txBox="1"/>
          <p:nvPr/>
        </p:nvSpPr>
        <p:spPr>
          <a:xfrm>
            <a:off x="2087618" y="5320685"/>
            <a:ext cx="49519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 smtClean="0"/>
              <a:t>Víťazná práca Nikoly </a:t>
            </a:r>
            <a:r>
              <a:rPr lang="sk-SK" sz="1600" dirty="0" err="1" smtClean="0"/>
              <a:t>Dyľovej</a:t>
            </a:r>
            <a:r>
              <a:rPr lang="sk-SK" sz="1600" dirty="0" smtClean="0"/>
              <a:t> v kategórií starší žiaci</a:t>
            </a:r>
            <a:endParaRPr lang="sk-SK" sz="1600" dirty="0"/>
          </a:p>
        </p:txBody>
      </p:sp>
    </p:spTree>
    <p:extLst>
      <p:ext uri="{BB962C8B-B14F-4D97-AF65-F5344CB8AC3E}">
        <p14:creationId xmlns:p14="http://schemas.microsoft.com/office/powerpoint/2010/main" val="1672410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sk-SK" dirty="0" smtClean="0"/>
              <a:t>Obec Nižný Hrušov a </a:t>
            </a:r>
          </a:p>
          <a:p>
            <a:pPr marL="0" indent="0" algn="ctr">
              <a:buNone/>
            </a:pPr>
            <a:r>
              <a:rPr lang="sk-SK" dirty="0"/>
              <a:t>O</a:t>
            </a:r>
            <a:r>
              <a:rPr lang="sk-SK" dirty="0" smtClean="0"/>
              <a:t>becná </a:t>
            </a:r>
            <a:r>
              <a:rPr lang="sk-SK" dirty="0"/>
              <a:t>k</a:t>
            </a:r>
            <a:r>
              <a:rPr lang="sk-SK" dirty="0" smtClean="0"/>
              <a:t>nižnica Nižný Hrušov  </a:t>
            </a:r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i="1" dirty="0" smtClean="0"/>
              <a:t>Ďakujeme za pozornosť</a:t>
            </a:r>
            <a:endParaRPr lang="sk-SK" b="1" i="1" dirty="0"/>
          </a:p>
        </p:txBody>
      </p:sp>
      <p:pic>
        <p:nvPicPr>
          <p:cNvPr id="4" name="Picture 3" descr="C:\Users\Slávka\Documents\KNIZNICA\Zelená Lagúna\Schránka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472" y="2929508"/>
            <a:ext cx="1638300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ĺžnik 5"/>
          <p:cNvSpPr/>
          <p:nvPr/>
        </p:nvSpPr>
        <p:spPr>
          <a:xfrm>
            <a:off x="3563888" y="4618468"/>
            <a:ext cx="2278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b="1" dirty="0">
                <a:solidFill>
                  <a:srgbClr val="00B050"/>
                </a:solidFill>
                <a:latin typeface="Monotype Corsiva"/>
              </a:rPr>
              <a:t>„ Ľudia na prvom mieste „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67114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dirty="0" smtClean="0"/>
              <a:t/>
            </a:r>
            <a:br>
              <a:rPr lang="sk-SK" sz="4000" b="1" dirty="0" smtClean="0"/>
            </a:br>
            <a:r>
              <a:rPr lang="sk-SK" sz="4000" b="1" i="1" dirty="0" smtClean="0"/>
              <a:t>Obecná knižnica Nižný Hrušov</a:t>
            </a:r>
            <a:r>
              <a:rPr lang="sk-SK" sz="4000" b="1" dirty="0" smtClean="0"/>
              <a:t/>
            </a:r>
            <a:br>
              <a:rPr lang="sk-SK" sz="4000" b="1" dirty="0" smtClean="0"/>
            </a:br>
            <a:endParaRPr lang="sk-SK" sz="4000" b="1" dirty="0"/>
          </a:p>
        </p:txBody>
      </p:sp>
      <p:pic>
        <p:nvPicPr>
          <p:cNvPr id="2050" name="Picture 2" descr="C:\Users\Slávka\Documents\KNIZNICA\Zelená Lagúna\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56" y="1993404"/>
            <a:ext cx="388843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lávka\Documents\KNIZNICA\Zelená Lagúna\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047" y="1993404"/>
            <a:ext cx="3888431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BlokTextu 7"/>
          <p:cNvSpPr txBox="1"/>
          <p:nvPr/>
        </p:nvSpPr>
        <p:spPr>
          <a:xfrm>
            <a:off x="1403648" y="4833074"/>
            <a:ext cx="195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Detské oddelenie</a:t>
            </a:r>
            <a:endParaRPr lang="sk-SK" dirty="0"/>
          </a:p>
        </p:txBody>
      </p:sp>
      <p:sp>
        <p:nvSpPr>
          <p:cNvPr id="9" name="BlokTextu 8"/>
          <p:cNvSpPr txBox="1"/>
          <p:nvPr/>
        </p:nvSpPr>
        <p:spPr>
          <a:xfrm>
            <a:off x="5364088" y="4826053"/>
            <a:ext cx="2754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/>
              <a:t>Oddelenie pre dospelých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5465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99248" y="1633365"/>
            <a:ext cx="7761184" cy="3816424"/>
          </a:xfrm>
        </p:spPr>
        <p:txBody>
          <a:bodyPr>
            <a:normAutofit fontScale="62500" lnSpcReduction="20000"/>
          </a:bodyPr>
          <a:lstStyle/>
          <a:p>
            <a:endParaRPr lang="sk-SK" dirty="0" smtClean="0"/>
          </a:p>
          <a:p>
            <a:pPr algn="just"/>
            <a:r>
              <a:rPr lang="sk-SK" dirty="0" smtClean="0"/>
              <a:t>bola zapísaná do Zoznamu knižníc Slovenskej republiky 28.8.2000,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jej zriaďovateľom je </a:t>
            </a:r>
            <a:r>
              <a:rPr lang="sk-SK" dirty="0"/>
              <a:t>o</a:t>
            </a:r>
            <a:r>
              <a:rPr lang="sk-SK" dirty="0" smtClean="0"/>
              <a:t>bec  Nižný Hrušov,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je otvorená každý piatok od 14.00 do 16.00 hod.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V knižnici je 3700 kníh. Zoznam všetkých kníh je na webovej stránke obce.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Knihy do knižnice sa neustále dopĺňajú či už kúpou alebo darom. V roku 2015 sa nakúpili knihy za 643 Eur. Z toho 300 € knižnica dostala z OÚ a ďalšie peniaze knižnica získala z akcie „Marec mesiac knihy“.</a:t>
            </a:r>
          </a:p>
          <a:p>
            <a:pPr marL="0" indent="0" algn="just">
              <a:buNone/>
            </a:pPr>
            <a:endParaRPr lang="sk-SK" dirty="0" smtClean="0"/>
          </a:p>
          <a:p>
            <a:pPr algn="just"/>
            <a:r>
              <a:rPr lang="sk-SK" dirty="0" smtClean="0"/>
              <a:t>V roku 2016 Obecná knižnica Nižný Hrušov získala dotáciu z Fondu na podporu umenia Akvizícia knižníc 1000Eur. Knihy v tomto roku sa zatiaľ nakúpili za 1350Eur. Z toho 1000 € bola dotácia, 400 € z OÚ a 100 € z akcie „Marec mesiac knihy“.</a:t>
            </a:r>
          </a:p>
          <a:p>
            <a:pPr marL="0" indent="0" algn="just">
              <a:buNone/>
            </a:pPr>
            <a:endParaRPr lang="sk-SK" dirty="0" smtClean="0"/>
          </a:p>
          <a:p>
            <a:pPr algn="just"/>
            <a:endParaRPr lang="sk-SK" dirty="0" smtClean="0"/>
          </a:p>
          <a:p>
            <a:pPr marL="0" indent="0">
              <a:buNone/>
            </a:pPr>
            <a:endParaRPr lang="sk-SK" dirty="0" smtClean="0"/>
          </a:p>
          <a:p>
            <a:endParaRPr lang="sk-SK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 smtClean="0"/>
              <a:t>Obecná knižnica Nižný Hrušov</a:t>
            </a:r>
            <a:endParaRPr lang="sk-SK" sz="4000" b="1" i="1" dirty="0"/>
          </a:p>
        </p:txBody>
      </p:sp>
    </p:spTree>
    <p:extLst>
      <p:ext uri="{BB962C8B-B14F-4D97-AF65-F5344CB8AC3E}">
        <p14:creationId xmlns:p14="http://schemas.microsoft.com/office/powerpoint/2010/main" val="144164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83568" y="2137420"/>
            <a:ext cx="7745505" cy="2448272"/>
          </a:xfrm>
        </p:spPr>
        <p:txBody>
          <a:bodyPr>
            <a:normAutofit fontScale="85000" lnSpcReduction="10000"/>
          </a:bodyPr>
          <a:lstStyle/>
          <a:p>
            <a:endParaRPr lang="sk-SK" dirty="0" smtClean="0"/>
          </a:p>
          <a:p>
            <a:pPr algn="just"/>
            <a:r>
              <a:rPr lang="sk-SK" dirty="0" smtClean="0"/>
              <a:t>Obecná knižnica spolupracuje s materskou a základnou školou v obci, ktoré v rámci vyučovania navštevujú knižnicu.</a:t>
            </a:r>
          </a:p>
          <a:p>
            <a:pPr algn="just"/>
            <a:endParaRPr lang="sk-SK" dirty="0" smtClean="0"/>
          </a:p>
          <a:p>
            <a:pPr algn="just"/>
            <a:r>
              <a:rPr lang="sk-SK" dirty="0" smtClean="0"/>
              <a:t>Celé Slovensko číta deťom</a:t>
            </a:r>
          </a:p>
          <a:p>
            <a:pPr marL="0" indent="0" algn="just">
              <a:buNone/>
            </a:pPr>
            <a:endParaRPr lang="sk-SK" dirty="0" smtClean="0"/>
          </a:p>
          <a:p>
            <a:pPr algn="just"/>
            <a:r>
              <a:rPr lang="sk-SK" dirty="0" smtClean="0"/>
              <a:t>Marec mesiac knihy</a:t>
            </a:r>
            <a:endParaRPr lang="sk-SK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8491" y="475130"/>
            <a:ext cx="7756263" cy="1014218"/>
          </a:xfrm>
        </p:spPr>
        <p:txBody>
          <a:bodyPr/>
          <a:lstStyle/>
          <a:p>
            <a:r>
              <a:rPr lang="sk-SK" sz="4000" b="1" i="1" dirty="0" smtClean="0"/>
              <a:t>Akcie Obecnej knižnice Nižný Hrušov</a:t>
            </a:r>
            <a:endParaRPr lang="sk-SK" sz="4000" b="1" i="1" dirty="0"/>
          </a:p>
        </p:txBody>
      </p:sp>
    </p:spTree>
    <p:extLst>
      <p:ext uri="{BB962C8B-B14F-4D97-AF65-F5344CB8AC3E}">
        <p14:creationId xmlns:p14="http://schemas.microsoft.com/office/powerpoint/2010/main" val="78226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1"/>
          <p:cNvSpPr>
            <a:spLocks noGrp="1"/>
          </p:cNvSpPr>
          <p:nvPr>
            <p:ph idx="1"/>
          </p:nvPr>
        </p:nvSpPr>
        <p:spPr>
          <a:xfrm>
            <a:off x="683568" y="1849389"/>
            <a:ext cx="7745505" cy="576064"/>
          </a:xfrm>
        </p:spPr>
        <p:txBody>
          <a:bodyPr/>
          <a:lstStyle/>
          <a:p>
            <a:pPr marL="411480" lvl="1" indent="0">
              <a:buNone/>
            </a:pPr>
            <a:endParaRPr lang="sk-SK" dirty="0" smtClean="0"/>
          </a:p>
          <a:p>
            <a:endParaRPr lang="sk-SK" dirty="0" smtClean="0"/>
          </a:p>
          <a:p>
            <a:endParaRPr lang="sk-SK" dirty="0"/>
          </a:p>
        </p:txBody>
      </p:sp>
      <p:pic>
        <p:nvPicPr>
          <p:cNvPr id="3074" name="Picture 2" descr="C:\Users\Slávka\Documents\KNIZNICA\Zelená Lagúna\Celé Slovensko číta deťom 201 2015\1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698" y="1988346"/>
            <a:ext cx="3744416" cy="249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88491" y="475130"/>
            <a:ext cx="7756263" cy="942210"/>
          </a:xfrm>
        </p:spPr>
        <p:txBody>
          <a:bodyPr/>
          <a:lstStyle/>
          <a:p>
            <a:r>
              <a:rPr lang="sk-SK" sz="4000" b="1" i="1" dirty="0" smtClean="0"/>
              <a:t/>
            </a:r>
            <a:br>
              <a:rPr lang="sk-SK" sz="4000" b="1" i="1" dirty="0" smtClean="0"/>
            </a:br>
            <a:r>
              <a:rPr lang="sk-SK" sz="4000" b="1" i="1" dirty="0" smtClean="0"/>
              <a:t/>
            </a:r>
            <a:br>
              <a:rPr lang="sk-SK" sz="4000" b="1" i="1" dirty="0" smtClean="0"/>
            </a:br>
            <a:r>
              <a:rPr lang="sk-SK" sz="4000" b="1" i="1" dirty="0" smtClean="0"/>
              <a:t>Celé Slovensko číta deťom 2015</a:t>
            </a:r>
            <a:br>
              <a:rPr lang="sk-SK" sz="4000" b="1" i="1" dirty="0" smtClean="0"/>
            </a:br>
            <a:r>
              <a:rPr lang="sk-SK" sz="4000" b="1" i="1" dirty="0" smtClean="0"/>
              <a:t/>
            </a:r>
            <a:br>
              <a:rPr lang="sk-SK" sz="4000" b="1" i="1" dirty="0" smtClean="0"/>
            </a:br>
            <a:endParaRPr lang="sk-SK" sz="4000" b="1" i="1" dirty="0"/>
          </a:p>
        </p:txBody>
      </p:sp>
      <p:pic>
        <p:nvPicPr>
          <p:cNvPr id="3075" name="Picture 3" descr="C:\Users\Slávka\Documents\KNIZNICA\Zelená Lagúna\Celé Slovensko číta deťom 201 2015\12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453" y="1964344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lokTextu 4"/>
          <p:cNvSpPr txBox="1"/>
          <p:nvPr/>
        </p:nvSpPr>
        <p:spPr>
          <a:xfrm>
            <a:off x="566020" y="4581946"/>
            <a:ext cx="40655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 smtClean="0"/>
              <a:t>Nižný Hrušov číta deťom v Obradnej sieni</a:t>
            </a:r>
          </a:p>
          <a:p>
            <a:r>
              <a:rPr lang="sk-SK" sz="1600" dirty="0" smtClean="0"/>
              <a:t>na OÚ Nižný Hrušov</a:t>
            </a:r>
            <a:endParaRPr lang="sk-SK" sz="1600" dirty="0"/>
          </a:p>
        </p:txBody>
      </p:sp>
      <p:sp>
        <p:nvSpPr>
          <p:cNvPr id="6" name="BlokTextu 5"/>
          <p:cNvSpPr txBox="1"/>
          <p:nvPr/>
        </p:nvSpPr>
        <p:spPr>
          <a:xfrm>
            <a:off x="4835952" y="4607178"/>
            <a:ext cx="3887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1600" dirty="0" smtClean="0"/>
              <a:t>Čítalo sa pre deti MŠ a ZŠ Nižný Hrušov</a:t>
            </a:r>
            <a:endParaRPr lang="sk-SK" sz="1600" dirty="0"/>
          </a:p>
        </p:txBody>
      </p:sp>
      <p:sp>
        <p:nvSpPr>
          <p:cNvPr id="3" name="BlokTextu 2"/>
          <p:cNvSpPr txBox="1"/>
          <p:nvPr/>
        </p:nvSpPr>
        <p:spPr>
          <a:xfrm>
            <a:off x="566020" y="5367646"/>
            <a:ext cx="79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smtClean="0"/>
              <a:t>Čítali: d. o. František Petro, tréner a futbalista P. Babjak, rodičia detí E. </a:t>
            </a:r>
            <a:r>
              <a:rPr lang="sk-SK" sz="1200" dirty="0" err="1" smtClean="0"/>
              <a:t>Bezeková</a:t>
            </a:r>
            <a:r>
              <a:rPr lang="sk-SK" sz="1200" dirty="0" smtClean="0"/>
              <a:t>, P. </a:t>
            </a:r>
            <a:r>
              <a:rPr lang="sk-SK" sz="1200" dirty="0" err="1" smtClean="0"/>
              <a:t>Demčák</a:t>
            </a:r>
            <a:r>
              <a:rPr lang="sk-SK" sz="1200" dirty="0" smtClean="0"/>
              <a:t>, D. </a:t>
            </a:r>
            <a:r>
              <a:rPr lang="sk-SK" sz="1200" dirty="0" err="1" smtClean="0"/>
              <a:t>Dvořák</a:t>
            </a:r>
            <a:r>
              <a:rPr lang="sk-SK" sz="1200" dirty="0" smtClean="0"/>
              <a:t> 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122283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 smtClean="0"/>
              <a:t>Celé Slovensko číta deťom 2016</a:t>
            </a:r>
            <a:endParaRPr lang="sk-SK" sz="4000" b="1" i="1" dirty="0"/>
          </a:p>
        </p:txBody>
      </p:sp>
      <p:pic>
        <p:nvPicPr>
          <p:cNvPr id="4098" name="Picture 2" descr="C:\Users\Slávka\Documents\KNIZNICA\Zelená Lagúna\Celé Slovensko číta deťom 2016\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03650"/>
            <a:ext cx="2279339" cy="323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lávka\Documents\KNIZNICA\Zelená Lagúna\Celé Slovensko číta deťom 2016\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993404"/>
            <a:ext cx="4863593" cy="324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539552" y="5400245"/>
            <a:ext cx="78488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200" dirty="0" smtClean="0"/>
              <a:t>Čítali: </a:t>
            </a:r>
            <a:r>
              <a:rPr lang="sk-SK" sz="1200" dirty="0" err="1" smtClean="0"/>
              <a:t>preseda</a:t>
            </a:r>
            <a:r>
              <a:rPr lang="sk-SK" sz="1200" dirty="0" smtClean="0"/>
              <a:t> PD Ing. Juraj </a:t>
            </a:r>
            <a:r>
              <a:rPr lang="sk-SK" sz="1200" dirty="0" err="1" smtClean="0"/>
              <a:t>Soták</a:t>
            </a:r>
            <a:r>
              <a:rPr lang="sk-SK" sz="1200" dirty="0" smtClean="0"/>
              <a:t>, ekonómka PD Ing. Agnesa </a:t>
            </a:r>
            <a:r>
              <a:rPr lang="sk-SK" sz="1200" dirty="0" err="1" smtClean="0"/>
              <a:t>Soľaníková</a:t>
            </a:r>
            <a:r>
              <a:rPr lang="sk-SK" sz="1200" dirty="0" smtClean="0"/>
              <a:t>, Mária </a:t>
            </a:r>
            <a:r>
              <a:rPr lang="sk-SK" sz="1200" dirty="0" err="1" smtClean="0"/>
              <a:t>Hakošová,Peter</a:t>
            </a:r>
            <a:r>
              <a:rPr lang="sk-SK" sz="1200" dirty="0" smtClean="0"/>
              <a:t> </a:t>
            </a:r>
            <a:r>
              <a:rPr lang="sk-SK" sz="1200" dirty="0" err="1" smtClean="0"/>
              <a:t>Marjov</a:t>
            </a:r>
            <a:r>
              <a:rPr lang="sk-SK" sz="1200" dirty="0" smtClean="0"/>
              <a:t> </a:t>
            </a:r>
            <a:endParaRPr lang="sk-SK" sz="1200" dirty="0"/>
          </a:p>
        </p:txBody>
      </p:sp>
    </p:spTree>
    <p:extLst>
      <p:ext uri="{BB962C8B-B14F-4D97-AF65-F5344CB8AC3E}">
        <p14:creationId xmlns:p14="http://schemas.microsoft.com/office/powerpoint/2010/main" val="32136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4000" b="1" i="1" dirty="0" smtClean="0"/>
              <a:t>Celé Slovensko číta deťom 2016</a:t>
            </a:r>
            <a:endParaRPr lang="sk-SK" sz="4000" b="1" i="1" dirty="0"/>
          </a:p>
        </p:txBody>
      </p:sp>
      <p:pic>
        <p:nvPicPr>
          <p:cNvPr id="1026" name="Picture 2" descr="C:\Users\Slávka\Documents\KNIZNICA\Zelená Lagúna\Celé Slovensko číta deťom 2016\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26" y="2087172"/>
            <a:ext cx="3768105" cy="251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lávka\Documents\KNIZNICA\Zelená Lagúna\Celé Slovensko číta deťom 2016\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65412"/>
            <a:ext cx="3800745" cy="2533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5004048" y="4912561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600" dirty="0" smtClean="0"/>
              <a:t>Nasledovala exkurzia detí na PD</a:t>
            </a:r>
            <a:endParaRPr lang="sk-SK" sz="1600" dirty="0"/>
          </a:p>
        </p:txBody>
      </p:sp>
      <p:sp>
        <p:nvSpPr>
          <p:cNvPr id="5" name="Obdĺžnik 4"/>
          <p:cNvSpPr/>
          <p:nvPr/>
        </p:nvSpPr>
        <p:spPr>
          <a:xfrm>
            <a:off x="323528" y="4924825"/>
            <a:ext cx="38876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sz="1600" dirty="0"/>
              <a:t>Čítalo sa pre deti MŠ a ZŠ Nižný Hrušov</a:t>
            </a:r>
          </a:p>
        </p:txBody>
      </p:sp>
    </p:spTree>
    <p:extLst>
      <p:ext uri="{BB962C8B-B14F-4D97-AF65-F5344CB8AC3E}">
        <p14:creationId xmlns:p14="http://schemas.microsoft.com/office/powerpoint/2010/main" val="408479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iazaná kniha">
  <a:themeElements>
    <a:clrScheme name="Viazaná kniha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Viazaná kniha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Viazaná knih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1685</TotalTime>
  <Words>901</Words>
  <Application>Microsoft Office PowerPoint</Application>
  <PresentationFormat>Prezentácia na obrazovke (16:10)</PresentationFormat>
  <Paragraphs>152</Paragraphs>
  <Slides>36</Slides>
  <Notes>1</Notes>
  <HiddenSlides>0</HiddenSlides>
  <MMClips>1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36</vt:i4>
      </vt:variant>
    </vt:vector>
  </HeadingPairs>
  <TitlesOfParts>
    <vt:vector size="37" baseType="lpstr">
      <vt:lpstr>Viazaná kniha</vt:lpstr>
      <vt:lpstr>Obecná knižnica Nižný Hrušov</vt:lpstr>
      <vt:lpstr>              Nižný Hrušov</vt:lpstr>
      <vt:lpstr>Knižnica v Nižnom Hrušove</vt:lpstr>
      <vt:lpstr> Obecná knižnica Nižný Hrušov </vt:lpstr>
      <vt:lpstr>Obecná knižnica Nižný Hrušov</vt:lpstr>
      <vt:lpstr>Akcie Obecnej knižnice Nižný Hrušov</vt:lpstr>
      <vt:lpstr>  Celé Slovensko číta deťom 2015  </vt:lpstr>
      <vt:lpstr>Celé Slovensko číta deťom 2016</vt:lpstr>
      <vt:lpstr>Celé Slovensko číta deťom 2016</vt:lpstr>
      <vt:lpstr>Celé Slovensko číta deťom 2016</vt:lpstr>
      <vt:lpstr>Marec mesiac knihy</vt:lpstr>
      <vt:lpstr>Marec mesiac knihy</vt:lpstr>
      <vt:lpstr>Marec mesiac knihy 2015</vt:lpstr>
      <vt:lpstr>Marec mesiac knihy 2015</vt:lpstr>
      <vt:lpstr>Marec mesiac knihy 2015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Marec mesiac knihy 2016</vt:lpstr>
      <vt:lpstr>Ďakujeme za pozornosť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Slávka</dc:creator>
  <cp:lastModifiedBy>Slávka Boguská</cp:lastModifiedBy>
  <cp:revision>114</cp:revision>
  <dcterms:created xsi:type="dcterms:W3CDTF">2016-09-14T18:58:03Z</dcterms:created>
  <dcterms:modified xsi:type="dcterms:W3CDTF">2016-09-22T20:35:49Z</dcterms:modified>
</cp:coreProperties>
</file>